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06" r:id="rId2"/>
    <p:sldId id="344" r:id="rId3"/>
    <p:sldId id="388" r:id="rId4"/>
    <p:sldId id="389" r:id="rId5"/>
    <p:sldId id="256" r:id="rId6"/>
    <p:sldId id="263" r:id="rId7"/>
    <p:sldId id="390" r:id="rId8"/>
    <p:sldId id="387" r:id="rId9"/>
    <p:sldId id="391" r:id="rId10"/>
    <p:sldId id="398" r:id="rId11"/>
    <p:sldId id="399" r:id="rId12"/>
    <p:sldId id="400" r:id="rId13"/>
    <p:sldId id="407" r:id="rId14"/>
    <p:sldId id="408" r:id="rId15"/>
    <p:sldId id="409" r:id="rId16"/>
    <p:sldId id="410" r:id="rId17"/>
    <p:sldId id="377" r:id="rId18"/>
    <p:sldId id="392" r:id="rId19"/>
    <p:sldId id="394" r:id="rId20"/>
    <p:sldId id="381" r:id="rId21"/>
    <p:sldId id="395" r:id="rId22"/>
    <p:sldId id="396" r:id="rId23"/>
    <p:sldId id="397" r:id="rId24"/>
    <p:sldId id="351" r:id="rId25"/>
    <p:sldId id="352" r:id="rId26"/>
    <p:sldId id="3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5" autoAdjust="0"/>
    <p:restoredTop sz="93880" autoAdjust="0"/>
  </p:normalViewPr>
  <p:slideViewPr>
    <p:cSldViewPr snapToGrid="0">
      <p:cViewPr varScale="1">
        <p:scale>
          <a:sx n="91" d="100"/>
          <a:sy n="91" d="100"/>
        </p:scale>
        <p:origin x="1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21/08/2019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5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63503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Muscles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S</a:t>
            </a:r>
            <a:r>
              <a:rPr lang="en-AU" sz="2800" dirty="0" smtClean="0"/>
              <a:t>keletal muscles are voluntary, and </a:t>
            </a:r>
            <a:r>
              <a:rPr lang="en-AU" sz="2800" dirty="0"/>
              <a:t>move the bones of the </a:t>
            </a:r>
            <a:r>
              <a:rPr lang="en-AU" sz="2800" dirty="0" smtClean="0"/>
              <a:t>skeleton.</a:t>
            </a:r>
            <a:endParaRPr lang="en-AU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Smooth muscles are involuntary, and </a:t>
            </a:r>
            <a:r>
              <a:rPr lang="en-AU" sz="2800" dirty="0"/>
              <a:t>help our internal organs carry out functions such as breathing and </a:t>
            </a:r>
            <a:r>
              <a:rPr lang="en-AU" sz="2800" dirty="0" smtClean="0"/>
              <a:t>digestion.</a:t>
            </a:r>
            <a:endParaRPr lang="en-AU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Cardiac </a:t>
            </a:r>
            <a:r>
              <a:rPr lang="en-AU" sz="2800" dirty="0"/>
              <a:t>muscles (heart muscles) allow the heart to beat </a:t>
            </a:r>
            <a:r>
              <a:rPr lang="en-AU" sz="2800" dirty="0" smtClean="0"/>
              <a:t>continuously.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713923"/>
              </p:ext>
            </p:extLst>
          </p:nvPr>
        </p:nvGraphicFramePr>
        <p:xfrm>
          <a:off x="9282225" y="15167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is an example of a voluntary muscle?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01260"/>
              </p:ext>
            </p:extLst>
          </p:nvPr>
        </p:nvGraphicFramePr>
        <p:xfrm>
          <a:off x="9285641" y="1361907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an example of a smooth muscle?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8793"/>
              </p:ext>
            </p:extLst>
          </p:nvPr>
        </p:nvGraphicFramePr>
        <p:xfrm>
          <a:off x="9272971" y="2496314"/>
          <a:ext cx="2776208" cy="16472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6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87582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59642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Is cardiac muscle voluntary or involuntary? Explain your choice.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629" y="201863"/>
            <a:ext cx="2157636" cy="208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49" y="2496314"/>
            <a:ext cx="2150612" cy="201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54" y="4622586"/>
            <a:ext cx="2146287" cy="188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75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035" y="246776"/>
            <a:ext cx="3286125" cy="6429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4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Major Muscles in the Human Body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38268" y="1304362"/>
            <a:ext cx="1088443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Deltoidss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9738268" y="1672565"/>
            <a:ext cx="118583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Pectorals</a:t>
            </a:r>
            <a:endParaRPr lang="en-A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738269" y="2096241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Biceps</a:t>
            </a:r>
            <a:endParaRPr lang="en-AU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31954" y="2513378"/>
            <a:ext cx="141939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Abdominals</a:t>
            </a:r>
            <a:endParaRPr lang="en-AU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9728346" y="4097137"/>
            <a:ext cx="140135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Quadriceps</a:t>
            </a:r>
            <a:endParaRPr lang="en-AU" sz="20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184066"/>
              </p:ext>
            </p:extLst>
          </p:nvPr>
        </p:nvGraphicFramePr>
        <p:xfrm>
          <a:off x="289170" y="1844462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muscles move the arm?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697339"/>
              </p:ext>
            </p:extLst>
          </p:nvPr>
        </p:nvGraphicFramePr>
        <p:xfrm>
          <a:off x="1594634" y="299772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muscles cover the abdomen?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859208"/>
              </p:ext>
            </p:extLst>
          </p:nvPr>
        </p:nvGraphicFramePr>
        <p:xfrm>
          <a:off x="3062847" y="415099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 could also be called the thigh muscle?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65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8" y="288399"/>
            <a:ext cx="2838450" cy="6353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4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Major Muscles in the Human Body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89379" y="1258560"/>
            <a:ext cx="11804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Trapezius</a:t>
            </a:r>
            <a:endParaRPr lang="en-A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489380" y="1967352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Triceps</a:t>
            </a:r>
            <a:endParaRPr lang="en-A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489380" y="2383695"/>
            <a:ext cx="127511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Latissimus dorsi</a:t>
            </a:r>
            <a:endParaRPr lang="en-A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489380" y="3368323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Gluteals</a:t>
            </a:r>
            <a:endParaRPr lang="en-A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491182" y="4099083"/>
            <a:ext cx="13842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Hamstrings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489379" y="5166275"/>
            <a:ext cx="177018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Gastrocnemius</a:t>
            </a:r>
            <a:endParaRPr lang="en-AU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943373"/>
              </p:ext>
            </p:extLst>
          </p:nvPr>
        </p:nvGraphicFramePr>
        <p:xfrm>
          <a:off x="289170" y="1844462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 is shaped like a trapezium?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963282"/>
              </p:ext>
            </p:extLst>
          </p:nvPr>
        </p:nvGraphicFramePr>
        <p:xfrm>
          <a:off x="1594634" y="299772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muscles create the human ‘bottom’?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903551"/>
              </p:ext>
            </p:extLst>
          </p:nvPr>
        </p:nvGraphicFramePr>
        <p:xfrm>
          <a:off x="3062847" y="415099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another name for our calf muscle?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83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874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51243" y="3647825"/>
            <a:ext cx="6871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function of the biceps.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biceps is located on the front of the arm. It helps to move the forearm.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272462" y="1512809"/>
          <a:ext cx="6585949" cy="15961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02135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function of</a:t>
                      </a:r>
                      <a:r>
                        <a:rPr lang="en-AU" sz="2400" b="1" baseline="0" dirty="0" smtClean="0">
                          <a:latin typeface="+mn-lt"/>
                        </a:rPr>
                        <a:t> muscles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Where on the body is the muscle located?</a:t>
                      </a:r>
                      <a:endParaRPr lang="en-AU" sz="20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What</a:t>
                      </a:r>
                      <a:r>
                        <a:rPr lang="en-AU" sz="2000" baseline="0" dirty="0" smtClean="0">
                          <a:latin typeface="+mn-lt"/>
                        </a:rPr>
                        <a:t> part of the body does it move?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971" y="273829"/>
            <a:ext cx="3409950" cy="6429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08909" y="1993439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Biceps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6725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874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51243" y="3647825"/>
            <a:ext cx="6871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function of the quadriceps.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biceps is located on the front of the upper leg/thigh. It helps to move the lower leg.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272462" y="1512809"/>
          <a:ext cx="6585949" cy="15961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02135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function of</a:t>
                      </a:r>
                      <a:r>
                        <a:rPr lang="en-AU" sz="2400" b="1" baseline="0" dirty="0" smtClean="0">
                          <a:latin typeface="+mn-lt"/>
                        </a:rPr>
                        <a:t> muscles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Where on the body is the muscle located?</a:t>
                      </a:r>
                      <a:endParaRPr lang="en-AU" sz="20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What</a:t>
                      </a:r>
                      <a:r>
                        <a:rPr lang="en-AU" sz="2000" baseline="0" dirty="0" smtClean="0">
                          <a:latin typeface="+mn-lt"/>
                        </a:rPr>
                        <a:t> part of the body does it move?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971" y="273829"/>
            <a:ext cx="3409950" cy="6429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08908" y="4049486"/>
            <a:ext cx="144041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Quadriceps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328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426" y="327936"/>
            <a:ext cx="2724150" cy="6429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2874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51243" y="3647825"/>
            <a:ext cx="6871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function of the triceps.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triceps is located on the back of the arm. It helps to move the forearm.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272462" y="1512809"/>
          <a:ext cx="6585949" cy="15961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02135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function of</a:t>
                      </a:r>
                      <a:r>
                        <a:rPr lang="en-AU" sz="2400" b="1" baseline="0" dirty="0" smtClean="0">
                          <a:latin typeface="+mn-lt"/>
                        </a:rPr>
                        <a:t> muscles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Where on the body is the muscle located?</a:t>
                      </a:r>
                      <a:endParaRPr lang="en-AU" sz="20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What</a:t>
                      </a:r>
                      <a:r>
                        <a:rPr lang="en-AU" sz="2000" baseline="0" dirty="0" smtClean="0">
                          <a:latin typeface="+mn-lt"/>
                        </a:rPr>
                        <a:t> part of the body does it move?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190454" y="2047546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Triceps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8818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426" y="327936"/>
            <a:ext cx="2724150" cy="6429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2874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51243" y="3647825"/>
            <a:ext cx="6871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function of the gluteals.</a:t>
            </a:r>
          </a:p>
          <a:p>
            <a:endParaRPr lang="en-AU" sz="2800" dirty="0"/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272462" y="1512809"/>
          <a:ext cx="6585949" cy="15961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02135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function of</a:t>
                      </a:r>
                      <a:r>
                        <a:rPr lang="en-AU" sz="2400" b="1" baseline="0" dirty="0" smtClean="0">
                          <a:latin typeface="+mn-lt"/>
                        </a:rPr>
                        <a:t> muscles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Where on the body is the muscle located?</a:t>
                      </a:r>
                      <a:endParaRPr lang="en-AU" sz="20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What</a:t>
                      </a:r>
                      <a:r>
                        <a:rPr lang="en-AU" sz="2000" baseline="0" dirty="0" smtClean="0">
                          <a:latin typeface="+mn-lt"/>
                        </a:rPr>
                        <a:t> part of the body does it move?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179633" y="3394798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Gluteals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87644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659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Joints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Joints are where </a:t>
            </a:r>
            <a:r>
              <a:rPr lang="en-AU" sz="2800" b="1" dirty="0" smtClean="0"/>
              <a:t>two bones meet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ends of bones are covered in a smooth, slippery material called </a:t>
            </a:r>
            <a:r>
              <a:rPr lang="en-AU" sz="2800" b="1" dirty="0" smtClean="0"/>
              <a:t>cartilage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Cartilage </a:t>
            </a:r>
            <a:r>
              <a:rPr lang="en-AU" sz="2800" b="1" dirty="0" smtClean="0"/>
              <a:t>reduces friction </a:t>
            </a:r>
            <a:r>
              <a:rPr lang="en-AU" sz="2800" dirty="0" smtClean="0"/>
              <a:t>between the bones when they move. 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61963"/>
              </p:ext>
            </p:extLst>
          </p:nvPr>
        </p:nvGraphicFramePr>
        <p:xfrm>
          <a:off x="6156940" y="157960"/>
          <a:ext cx="2773677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joint?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74055"/>
              </p:ext>
            </p:extLst>
          </p:nvPr>
        </p:nvGraphicFramePr>
        <p:xfrm>
          <a:off x="9199682" y="15796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covers the ends of bones?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7835"/>
              </p:ext>
            </p:extLst>
          </p:nvPr>
        </p:nvGraphicFramePr>
        <p:xfrm>
          <a:off x="9199681" y="133551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cartilage on the ends of bones?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58" y="3061700"/>
            <a:ext cx="3810000" cy="3524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87" y="3803687"/>
            <a:ext cx="2424295" cy="24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9977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Joints - Hinge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Only moves backwards and forwards (like a door hinge)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Examples are the elbow, knee and finger joints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702372"/>
              </p:ext>
            </p:extLst>
          </p:nvPr>
        </p:nvGraphicFramePr>
        <p:xfrm>
          <a:off x="9138209" y="240085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a hinge joint move?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961707"/>
              </p:ext>
            </p:extLst>
          </p:nvPr>
        </p:nvGraphicFramePr>
        <p:xfrm>
          <a:off x="9140165" y="149110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Are the joints in the toes hinge joints?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7553" y="3342669"/>
            <a:ext cx="2125715" cy="236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8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213" y="3840449"/>
            <a:ext cx="2125715" cy="236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997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Joints – Ball and Socket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Allows </a:t>
            </a:r>
            <a:r>
              <a:rPr lang="en-AU" sz="2800" dirty="0"/>
              <a:t>movement in all </a:t>
            </a:r>
            <a:r>
              <a:rPr lang="en-AU" sz="2800" dirty="0" smtClean="0"/>
              <a:t>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One bone has a ball shaped end that fits into the cup shape of the other </a:t>
            </a:r>
            <a:r>
              <a:rPr lang="en-AU" sz="2800" dirty="0" smtClean="0"/>
              <a:t>bone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Examples are the hip and </a:t>
            </a:r>
            <a:r>
              <a:rPr lang="en-AU" sz="2800" dirty="0" smtClean="0"/>
              <a:t>shoulder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390029"/>
              </p:ext>
            </p:extLst>
          </p:nvPr>
        </p:nvGraphicFramePr>
        <p:xfrm>
          <a:off x="9251832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a hinge joint move?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05063"/>
              </p:ext>
            </p:extLst>
          </p:nvPr>
        </p:nvGraphicFramePr>
        <p:xfrm>
          <a:off x="9264610" y="1483569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Are the joints in the toes hinge joints?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3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4" y="1121963"/>
            <a:ext cx="9367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Characteristics of Bones</a:t>
            </a:r>
          </a:p>
          <a:p>
            <a:r>
              <a:rPr lang="en-AU" sz="2700" dirty="0" smtClean="0"/>
              <a:t>Bones need to have three characteristics: </a:t>
            </a:r>
            <a:r>
              <a:rPr lang="en-AU" sz="2700" b="1" dirty="0" smtClean="0"/>
              <a:t>strong, light and elastic</a:t>
            </a:r>
          </a:p>
          <a:p>
            <a:endParaRPr lang="en-AU" sz="2700" b="1" dirty="0" smtClean="0"/>
          </a:p>
          <a:p>
            <a:endParaRPr lang="en-AU" sz="2700" b="1" dirty="0"/>
          </a:p>
          <a:p>
            <a:r>
              <a:rPr lang="en-AU" sz="2700" dirty="0" smtClean="0"/>
              <a:t>Think, pair, share:  Why do bones need to be strong and elastic?</a:t>
            </a:r>
          </a:p>
          <a:p>
            <a:endParaRPr lang="en-AU" sz="2700" dirty="0"/>
          </a:p>
          <a:p>
            <a:r>
              <a:rPr lang="en-AU" sz="2700" dirty="0"/>
              <a:t>Think, pair, </a:t>
            </a:r>
            <a:r>
              <a:rPr lang="en-AU" sz="2700" dirty="0" smtClean="0"/>
              <a:t>share</a:t>
            </a:r>
            <a:r>
              <a:rPr lang="en-AU" sz="2700" dirty="0"/>
              <a:t>:  Why do bones need to be </a:t>
            </a:r>
            <a:r>
              <a:rPr lang="en-AU" sz="2700" dirty="0" smtClean="0"/>
              <a:t>light?</a:t>
            </a:r>
            <a:endParaRPr lang="en-AU" sz="2700" dirty="0"/>
          </a:p>
          <a:p>
            <a:endParaRPr lang="en-AU" sz="2700" dirty="0" smtClean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34683"/>
              </p:ext>
            </p:extLst>
          </p:nvPr>
        </p:nvGraphicFramePr>
        <p:xfrm>
          <a:off x="9782059" y="157960"/>
          <a:ext cx="2191300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Characteristic: Feature</a:t>
                      </a: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 or quality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AU" sz="1800" u="none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Elastic: able to return to its normal shape after being stretched or compressed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874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7104468" y="1529041"/>
            <a:ext cx="49065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joint in the shoulder.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shoulder is a ball and socket joint because it allow movement in all directions.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96631"/>
              </p:ext>
            </p:extLst>
          </p:nvPr>
        </p:nvGraphicFramePr>
        <p:xfrm>
          <a:off x="272462" y="1529041"/>
          <a:ext cx="6585949" cy="18308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Identifying joints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Does t</a:t>
                      </a:r>
                      <a:r>
                        <a:rPr lang="en-AU" sz="2000" dirty="0" smtClean="0">
                          <a:latin typeface="+mn-lt"/>
                        </a:rPr>
                        <a:t>he joint only</a:t>
                      </a:r>
                      <a:r>
                        <a:rPr lang="en-AU" sz="2000" baseline="0" dirty="0" smtClean="0">
                          <a:latin typeface="+mn-lt"/>
                        </a:rPr>
                        <a:t> move backwards and forwards? = </a:t>
                      </a:r>
                      <a:r>
                        <a:rPr lang="en-AU" sz="2000" b="1" dirty="0" smtClean="0">
                          <a:latin typeface="+mn-lt"/>
                        </a:rPr>
                        <a:t>hinge</a:t>
                      </a:r>
                      <a:endParaRPr lang="en-AU" sz="2000" baseline="0" dirty="0" smtClean="0">
                        <a:latin typeface="+mn-lt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endParaRPr lang="en-AU" sz="20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Does the joint move in all directions? </a:t>
                      </a:r>
                      <a:r>
                        <a:rPr lang="en-AU" sz="2000" baseline="0" dirty="0" smtClean="0">
                          <a:latin typeface="+mn-lt"/>
                        </a:rPr>
                        <a:t>= </a:t>
                      </a:r>
                      <a:r>
                        <a:rPr lang="en-AU" sz="2000" b="1" baseline="0" dirty="0" smtClean="0">
                          <a:latin typeface="+mn-lt"/>
                        </a:rPr>
                        <a:t>ball and socket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95369"/>
              </p:ext>
            </p:extLst>
          </p:nvPr>
        </p:nvGraphicFramePr>
        <p:xfrm>
          <a:off x="9157315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the joint move in one direction or all directions?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5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874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7104468" y="1529041"/>
            <a:ext cx="4906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joint at the elbow.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elbow is a hinge joint because it only moves backwards and forwards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96631"/>
              </p:ext>
            </p:extLst>
          </p:nvPr>
        </p:nvGraphicFramePr>
        <p:xfrm>
          <a:off x="272462" y="1529041"/>
          <a:ext cx="6585949" cy="18308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Identifying joints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Does t</a:t>
                      </a:r>
                      <a:r>
                        <a:rPr lang="en-AU" sz="2000" dirty="0" smtClean="0">
                          <a:latin typeface="+mn-lt"/>
                        </a:rPr>
                        <a:t>he joint only</a:t>
                      </a:r>
                      <a:r>
                        <a:rPr lang="en-AU" sz="2000" baseline="0" dirty="0" smtClean="0">
                          <a:latin typeface="+mn-lt"/>
                        </a:rPr>
                        <a:t> move backwards and forwards? = </a:t>
                      </a:r>
                      <a:r>
                        <a:rPr lang="en-AU" sz="2000" b="1" dirty="0" smtClean="0">
                          <a:latin typeface="+mn-lt"/>
                        </a:rPr>
                        <a:t>hinge</a:t>
                      </a:r>
                      <a:endParaRPr lang="en-AU" sz="2000" baseline="0" dirty="0" smtClean="0">
                        <a:latin typeface="+mn-lt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endParaRPr lang="en-AU" sz="20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Does the joint move in all directions? </a:t>
                      </a:r>
                      <a:r>
                        <a:rPr lang="en-AU" sz="2000" baseline="0" dirty="0" smtClean="0">
                          <a:latin typeface="+mn-lt"/>
                        </a:rPr>
                        <a:t>= </a:t>
                      </a:r>
                      <a:r>
                        <a:rPr lang="en-AU" sz="2000" b="1" baseline="0" dirty="0" smtClean="0">
                          <a:latin typeface="+mn-lt"/>
                        </a:rPr>
                        <a:t>ball and socket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95369"/>
              </p:ext>
            </p:extLst>
          </p:nvPr>
        </p:nvGraphicFramePr>
        <p:xfrm>
          <a:off x="9157315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the joint move in one direction or all directions?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40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874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7104468" y="1529041"/>
            <a:ext cx="4906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joint at the knee.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knee is a hinge joint because it only moves backwards and forwards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96631"/>
              </p:ext>
            </p:extLst>
          </p:nvPr>
        </p:nvGraphicFramePr>
        <p:xfrm>
          <a:off x="272462" y="1529041"/>
          <a:ext cx="6585949" cy="18308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Identifying joints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Does t</a:t>
                      </a:r>
                      <a:r>
                        <a:rPr lang="en-AU" sz="2000" dirty="0" smtClean="0">
                          <a:latin typeface="+mn-lt"/>
                        </a:rPr>
                        <a:t>he joint only</a:t>
                      </a:r>
                      <a:r>
                        <a:rPr lang="en-AU" sz="2000" baseline="0" dirty="0" smtClean="0">
                          <a:latin typeface="+mn-lt"/>
                        </a:rPr>
                        <a:t> move backwards and forwards? = </a:t>
                      </a:r>
                      <a:r>
                        <a:rPr lang="en-AU" sz="2000" b="1" dirty="0" smtClean="0">
                          <a:latin typeface="+mn-lt"/>
                        </a:rPr>
                        <a:t>hinge</a:t>
                      </a:r>
                      <a:endParaRPr lang="en-AU" sz="2000" baseline="0" dirty="0" smtClean="0">
                        <a:latin typeface="+mn-lt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endParaRPr lang="en-AU" sz="20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Does the joint move in all directions? </a:t>
                      </a:r>
                      <a:r>
                        <a:rPr lang="en-AU" sz="2000" baseline="0" dirty="0" smtClean="0">
                          <a:latin typeface="+mn-lt"/>
                        </a:rPr>
                        <a:t>= </a:t>
                      </a:r>
                      <a:r>
                        <a:rPr lang="en-AU" sz="2000" b="1" baseline="0" dirty="0" smtClean="0">
                          <a:latin typeface="+mn-lt"/>
                        </a:rPr>
                        <a:t>ball and socket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95369"/>
              </p:ext>
            </p:extLst>
          </p:nvPr>
        </p:nvGraphicFramePr>
        <p:xfrm>
          <a:off x="9157315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the joint move in one direction or all directions?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67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874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7104468" y="1529041"/>
            <a:ext cx="4906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joint in the hip.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hip </a:t>
            </a:r>
            <a:r>
              <a:rPr lang="en-AU" sz="2800" dirty="0">
                <a:solidFill>
                  <a:srgbClr val="00B050"/>
                </a:solidFill>
              </a:rPr>
              <a:t>is a ball and socket joint because it allow movement in all directions</a:t>
            </a:r>
            <a:r>
              <a:rPr lang="en-AU" sz="2800" dirty="0" smtClean="0">
                <a:solidFill>
                  <a:srgbClr val="00B050"/>
                </a:solidFill>
              </a:rPr>
              <a:t>.</a:t>
            </a:r>
            <a:endParaRPr lang="en-AU" sz="2800" dirty="0">
              <a:solidFill>
                <a:srgbClr val="00B050"/>
              </a:solidFill>
            </a:endParaRP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96631"/>
              </p:ext>
            </p:extLst>
          </p:nvPr>
        </p:nvGraphicFramePr>
        <p:xfrm>
          <a:off x="272462" y="1529041"/>
          <a:ext cx="6585949" cy="18308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Identifying joints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Does t</a:t>
                      </a:r>
                      <a:r>
                        <a:rPr lang="en-AU" sz="2000" dirty="0" smtClean="0">
                          <a:latin typeface="+mn-lt"/>
                        </a:rPr>
                        <a:t>he joint only</a:t>
                      </a:r>
                      <a:r>
                        <a:rPr lang="en-AU" sz="2000" baseline="0" dirty="0" smtClean="0">
                          <a:latin typeface="+mn-lt"/>
                        </a:rPr>
                        <a:t> move backwards and forwards? = </a:t>
                      </a:r>
                      <a:r>
                        <a:rPr lang="en-AU" sz="2000" b="1" dirty="0" smtClean="0">
                          <a:latin typeface="+mn-lt"/>
                        </a:rPr>
                        <a:t>hinge</a:t>
                      </a:r>
                      <a:endParaRPr lang="en-AU" sz="2000" baseline="0" dirty="0" smtClean="0">
                        <a:latin typeface="+mn-lt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endParaRPr lang="en-AU" sz="20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Does the joint move in all directions? </a:t>
                      </a:r>
                      <a:r>
                        <a:rPr lang="en-AU" sz="2000" baseline="0" dirty="0" smtClean="0">
                          <a:latin typeface="+mn-lt"/>
                        </a:rPr>
                        <a:t>= </a:t>
                      </a:r>
                      <a:r>
                        <a:rPr lang="en-AU" sz="2000" b="1" baseline="0" dirty="0" smtClean="0">
                          <a:latin typeface="+mn-lt"/>
                        </a:rPr>
                        <a:t>ball and socket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95369"/>
              </p:ext>
            </p:extLst>
          </p:nvPr>
        </p:nvGraphicFramePr>
        <p:xfrm>
          <a:off x="9157315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the joint move in one direction or all directions?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17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how organs work together in a system and how the systems interact with each other will help you understand how the body works.</a:t>
            </a:r>
          </a:p>
          <a:p>
            <a:endParaRPr lang="en-AU" sz="2800" dirty="0"/>
          </a:p>
          <a:p>
            <a:r>
              <a:rPr lang="en-AU" sz="2800" dirty="0" smtClean="0"/>
              <a:t>Understanding how muscles work together and the different types of joints in the body will help you understand how parts of the skeleton move.</a:t>
            </a:r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" y="732982"/>
            <a:ext cx="7942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How is a tendon different to a ligament?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" y="1928959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-2" y="2511023"/>
            <a:ext cx="11445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Use the images to explain an antagonistic muscle pair.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73402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3858674"/>
            <a:ext cx="903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joints in the fingers.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855740"/>
              </p:ext>
            </p:extLst>
          </p:nvPr>
        </p:nvGraphicFramePr>
        <p:xfrm>
          <a:off x="372892" y="4700219"/>
          <a:ext cx="6585949" cy="18308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Identifying joints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Does t</a:t>
                      </a:r>
                      <a:r>
                        <a:rPr lang="en-AU" sz="2000" dirty="0" smtClean="0">
                          <a:latin typeface="+mn-lt"/>
                        </a:rPr>
                        <a:t>he joint only</a:t>
                      </a:r>
                      <a:r>
                        <a:rPr lang="en-AU" sz="2000" baseline="0" dirty="0" smtClean="0">
                          <a:latin typeface="+mn-lt"/>
                        </a:rPr>
                        <a:t> move backwards and forwards? = </a:t>
                      </a:r>
                      <a:r>
                        <a:rPr lang="en-AU" sz="2000" b="1" dirty="0" smtClean="0">
                          <a:latin typeface="+mn-lt"/>
                        </a:rPr>
                        <a:t>hinge</a:t>
                      </a:r>
                      <a:endParaRPr lang="en-AU" sz="2000" baseline="0" dirty="0" smtClean="0">
                        <a:latin typeface="+mn-lt"/>
                      </a:endParaRPr>
                    </a:p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endParaRPr lang="en-AU" sz="20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Does the joint move in all directions? </a:t>
                      </a:r>
                      <a:r>
                        <a:rPr lang="en-AU" sz="2000" baseline="0" dirty="0" smtClean="0">
                          <a:latin typeface="+mn-lt"/>
                        </a:rPr>
                        <a:t>= </a:t>
                      </a:r>
                      <a:r>
                        <a:rPr lang="en-AU" sz="2000" b="1" baseline="0" dirty="0" smtClean="0">
                          <a:latin typeface="+mn-lt"/>
                        </a:rPr>
                        <a:t>ball and socket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/>
          <a:srcRect r="53597" b="25358"/>
          <a:stretch/>
        </p:blipFill>
        <p:spPr>
          <a:xfrm>
            <a:off x="9001558" y="768565"/>
            <a:ext cx="3053975" cy="267789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/>
          <a:srcRect l="47958" b="7033"/>
          <a:stretch/>
        </p:blipFill>
        <p:spPr>
          <a:xfrm>
            <a:off x="8630464" y="3344253"/>
            <a:ext cx="3425069" cy="3335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5" y="148208"/>
            <a:ext cx="3218463" cy="24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5" grpId="0" animBg="1"/>
      <p:bldP spid="6" grpId="0"/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204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Collect and complete a hard copy of the Joints and Muscles worksheet.</a:t>
            </a:r>
            <a:endParaRPr lang="en-AU" sz="2800" i="1" dirty="0"/>
          </a:p>
        </p:txBody>
      </p:sp>
      <p:sp>
        <p:nvSpPr>
          <p:cNvPr id="2" name="Rectangle 1"/>
          <p:cNvSpPr/>
          <p:nvPr/>
        </p:nvSpPr>
        <p:spPr>
          <a:xfrm>
            <a:off x="0" y="1256203"/>
            <a:ext cx="51615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/>
              <a:t>Tendons and Ligaments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Tendons and ligaments are tough bands of tissue.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Tendons connect muscles to bones.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Ligaments hold bones together. </a:t>
            </a:r>
          </a:p>
          <a:p>
            <a:endParaRPr lang="en-AU" sz="2400" b="1" dirty="0" smtClean="0"/>
          </a:p>
          <a:p>
            <a:r>
              <a:rPr lang="en-AU" sz="2400" b="1" dirty="0"/>
              <a:t>Antagonistic Muscles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Muscles are arranged in antagonistic pairs that work in opposition to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biceps and triceps are an antagonistic pair.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biceps contracts raising the arm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triceps contracts lowering the </a:t>
            </a:r>
            <a:r>
              <a:rPr lang="en-AU" sz="2400" dirty="0" smtClean="0"/>
              <a:t>arm</a:t>
            </a:r>
            <a:endParaRPr lang="en-AU" sz="2400" dirty="0"/>
          </a:p>
        </p:txBody>
      </p:sp>
      <p:sp>
        <p:nvSpPr>
          <p:cNvPr id="47" name="Rectangle 46"/>
          <p:cNvSpPr/>
          <p:nvPr/>
        </p:nvSpPr>
        <p:spPr>
          <a:xfrm>
            <a:off x="5161548" y="1256203"/>
            <a:ext cx="7030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/>
              <a:t>Joints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Joints are where </a:t>
            </a:r>
            <a:r>
              <a:rPr lang="en-AU" sz="2400" b="1" dirty="0"/>
              <a:t>two bones meet</a:t>
            </a:r>
            <a:r>
              <a:rPr lang="en-AU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ends of bones are covered in a smooth, slippery material called </a:t>
            </a:r>
            <a:r>
              <a:rPr lang="en-AU" sz="2400" b="1" dirty="0"/>
              <a:t>cartilage</a:t>
            </a:r>
            <a:r>
              <a:rPr lang="en-AU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Cartilage </a:t>
            </a:r>
            <a:r>
              <a:rPr lang="en-AU" sz="2400" b="1" dirty="0"/>
              <a:t>reduces friction </a:t>
            </a:r>
            <a:r>
              <a:rPr lang="en-AU" sz="2400" dirty="0"/>
              <a:t>between the bones when they move.  </a:t>
            </a:r>
          </a:p>
          <a:p>
            <a:r>
              <a:rPr lang="en-AU" sz="2400" b="1" dirty="0" smtClean="0"/>
              <a:t>Types </a:t>
            </a:r>
            <a:r>
              <a:rPr lang="en-AU" sz="2400" b="1" dirty="0"/>
              <a:t>of Joints - Hinge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Only moves backwards and forwards (like a door hinge)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Examples are the elbow, knee and finger </a:t>
            </a:r>
            <a:r>
              <a:rPr lang="en-AU" sz="2400" dirty="0" smtClean="0"/>
              <a:t>joints</a:t>
            </a:r>
          </a:p>
          <a:p>
            <a:r>
              <a:rPr lang="en-AU" sz="2400" b="1" dirty="0" smtClean="0"/>
              <a:t>Types </a:t>
            </a:r>
            <a:r>
              <a:rPr lang="en-AU" sz="2400" b="1" dirty="0"/>
              <a:t>of Joints – Ball and Socket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Allows movement in all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One bone has a ball shaped end that fits into the cup shape of the other bone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Examples are the hip and shoulder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0892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987239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Structure of Bones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There are two types of bone tissue: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Compact </a:t>
            </a:r>
            <a:r>
              <a:rPr lang="en-AU" sz="2700" dirty="0" smtClean="0"/>
              <a:t>bone is dense and heavy, for strength.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Spongy</a:t>
            </a:r>
            <a:r>
              <a:rPr lang="en-AU" sz="2700" dirty="0" smtClean="0"/>
              <a:t> bone is porous, which makes it light.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  <a:p>
            <a:r>
              <a:rPr lang="en-AU" sz="2700" dirty="0" smtClean="0"/>
              <a:t>Think, pair, share:  How is spongy bone different to compact bone in terms of its </a:t>
            </a:r>
            <a:r>
              <a:rPr lang="en-AU" sz="2700" b="1" dirty="0" smtClean="0"/>
              <a:t>structure</a:t>
            </a:r>
            <a:r>
              <a:rPr lang="en-AU" sz="2700" dirty="0" smtClean="0"/>
              <a:t>? </a:t>
            </a:r>
          </a:p>
          <a:p>
            <a:endParaRPr lang="en-AU" sz="2700" b="1" dirty="0"/>
          </a:p>
          <a:p>
            <a:r>
              <a:rPr lang="en-AU" sz="2700" dirty="0"/>
              <a:t>Think, pair, share:  How is </a:t>
            </a:r>
            <a:r>
              <a:rPr lang="en-AU" sz="2700" dirty="0" smtClean="0"/>
              <a:t>spongy </a:t>
            </a:r>
            <a:r>
              <a:rPr lang="en-AU" sz="2700" dirty="0"/>
              <a:t>bone different to compact bone in terms of its </a:t>
            </a:r>
            <a:r>
              <a:rPr lang="en-AU" sz="2700" b="1" dirty="0" smtClean="0"/>
              <a:t>function</a:t>
            </a:r>
            <a:r>
              <a:rPr lang="en-AU" sz="2700" dirty="0" smtClean="0"/>
              <a:t>? </a:t>
            </a:r>
            <a:endParaRPr lang="en-AU" sz="2700" dirty="0"/>
          </a:p>
          <a:p>
            <a:endParaRPr lang="en-AU" sz="2700" b="1" dirty="0" smtClean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295502"/>
              </p:ext>
            </p:extLst>
          </p:nvPr>
        </p:nvGraphicFramePr>
        <p:xfrm>
          <a:off x="9782059" y="157960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Porous:</a:t>
                      </a: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  has many holes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67"/>
          <a:stretch/>
        </p:blipFill>
        <p:spPr>
          <a:xfrm>
            <a:off x="3747851" y="541603"/>
            <a:ext cx="6338155" cy="269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5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4" y="1121963"/>
            <a:ext cx="757592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Major Bones in the Human Body</a:t>
            </a:r>
          </a:p>
          <a:p>
            <a:r>
              <a:rPr lang="en-AU" sz="2700" dirty="0"/>
              <a:t>On your whiteboard, match the following bones to the corresponding letter on the diagram.</a:t>
            </a:r>
          </a:p>
          <a:p>
            <a:endParaRPr lang="en-AU" sz="2700" dirty="0"/>
          </a:p>
          <a:p>
            <a:r>
              <a:rPr lang="en-AU" sz="2700" dirty="0"/>
              <a:t>Pelvis, Femur, Clavicle, Skull, Vertebrae, Ribs, Patella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84042" y="148208"/>
            <a:ext cx="3539001" cy="6419607"/>
            <a:chOff x="7884042" y="148208"/>
            <a:chExt cx="3539001" cy="6419607"/>
          </a:xfrm>
        </p:grpSpPr>
        <p:pic>
          <p:nvPicPr>
            <p:cNvPr id="7" name="Picture 2" descr="C:\Users\Janelle\Desktop\Pictures\SkeletonAnterior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54555" y="148208"/>
              <a:ext cx="3108924" cy="6419607"/>
            </a:xfrm>
            <a:prstGeom prst="rect">
              <a:avLst/>
            </a:prstGeom>
            <a:noFill/>
          </p:spPr>
        </p:pic>
        <p:grpSp>
          <p:nvGrpSpPr>
            <p:cNvPr id="8" name="Group 7"/>
            <p:cNvGrpSpPr/>
            <p:nvPr/>
          </p:nvGrpSpPr>
          <p:grpSpPr>
            <a:xfrm>
              <a:off x="8154554" y="2828011"/>
              <a:ext cx="1085598" cy="472118"/>
              <a:chOff x="4926564" y="2852936"/>
              <a:chExt cx="1085598" cy="47211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4926564" y="2924944"/>
                <a:ext cx="365516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 smtClean="0"/>
                  <a:t>H</a:t>
                </a:r>
                <a:endParaRPr lang="en-AU" sz="2000" dirty="0"/>
              </a:p>
            </p:txBody>
          </p:sp>
          <p:cxnSp>
            <p:nvCxnSpPr>
              <p:cNvPr id="47" name="Straight Connector 46"/>
              <p:cNvCxnSpPr>
                <a:endCxn id="46" idx="3"/>
              </p:cNvCxnSpPr>
              <p:nvPr/>
            </p:nvCxnSpPr>
            <p:spPr>
              <a:xfrm flipH="1">
                <a:off x="5292080" y="2852936"/>
                <a:ext cx="720082" cy="2720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7884042" y="3692107"/>
              <a:ext cx="1366961" cy="400110"/>
              <a:chOff x="4656052" y="3717032"/>
              <a:chExt cx="1366961" cy="40011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656052" y="3717032"/>
                <a:ext cx="270511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 smtClean="0"/>
                  <a:t>I</a:t>
                </a:r>
                <a:endParaRPr lang="en-AU" sz="2000" dirty="0"/>
              </a:p>
            </p:txBody>
          </p:sp>
          <p:cxnSp>
            <p:nvCxnSpPr>
              <p:cNvPr id="45" name="Straight Connector 44"/>
              <p:cNvCxnSpPr>
                <a:endCxn id="44" idx="3"/>
              </p:cNvCxnSpPr>
              <p:nvPr/>
            </p:nvCxnSpPr>
            <p:spPr>
              <a:xfrm flipH="1">
                <a:off x="4926563" y="3861048"/>
                <a:ext cx="1096450" cy="56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8314660" y="4300109"/>
              <a:ext cx="1031532" cy="400110"/>
              <a:chOff x="5086670" y="4325034"/>
              <a:chExt cx="1031532" cy="40011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086670" y="4325034"/>
                <a:ext cx="308344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 smtClean="0"/>
                  <a:t>J</a:t>
                </a:r>
              </a:p>
            </p:txBody>
          </p:sp>
          <p:cxnSp>
            <p:nvCxnSpPr>
              <p:cNvPr id="43" name="Straight Connector 42"/>
              <p:cNvCxnSpPr>
                <a:endCxn id="42" idx="3"/>
              </p:cNvCxnSpPr>
              <p:nvPr/>
            </p:nvCxnSpPr>
            <p:spPr>
              <a:xfrm flipH="1" flipV="1">
                <a:off x="5395014" y="4525089"/>
                <a:ext cx="723188" cy="128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8314660" y="4948181"/>
              <a:ext cx="1069507" cy="400110"/>
              <a:chOff x="5086670" y="4973106"/>
              <a:chExt cx="1069507" cy="400110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5086670" y="4973106"/>
                <a:ext cx="349425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 smtClean="0"/>
                  <a:t>K</a:t>
                </a:r>
                <a:endParaRPr lang="en-AU" sz="2000" dirty="0"/>
              </a:p>
            </p:txBody>
          </p:sp>
          <p:cxnSp>
            <p:nvCxnSpPr>
              <p:cNvPr id="41" name="Straight Connector 40"/>
              <p:cNvCxnSpPr>
                <a:endCxn id="40" idx="3"/>
              </p:cNvCxnSpPr>
              <p:nvPr/>
            </p:nvCxnSpPr>
            <p:spPr>
              <a:xfrm flipH="1" flipV="1">
                <a:off x="5436095" y="5173161"/>
                <a:ext cx="720082" cy="560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8232038" y="5564315"/>
              <a:ext cx="1008113" cy="504056"/>
              <a:chOff x="5004048" y="5589240"/>
              <a:chExt cx="1008113" cy="50405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004048" y="5693186"/>
                <a:ext cx="288031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 smtClean="0"/>
                  <a:t>L</a:t>
                </a:r>
                <a:endParaRPr lang="en-AU" sz="2000" dirty="0"/>
              </a:p>
            </p:txBody>
          </p:sp>
          <p:cxnSp>
            <p:nvCxnSpPr>
              <p:cNvPr id="39" name="Straight Connector 38"/>
              <p:cNvCxnSpPr>
                <a:endCxn id="38" idx="3"/>
              </p:cNvCxnSpPr>
              <p:nvPr/>
            </p:nvCxnSpPr>
            <p:spPr>
              <a:xfrm flipH="1">
                <a:off x="5292079" y="5589240"/>
                <a:ext cx="720082" cy="3040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9817199" y="148208"/>
              <a:ext cx="1341858" cy="400110"/>
              <a:chOff x="6588224" y="188640"/>
              <a:chExt cx="1341858" cy="40011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596336" y="188640"/>
                <a:ext cx="333746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A</a:t>
                </a:r>
                <a:endParaRPr lang="en-AU" sz="2000" dirty="0"/>
              </a:p>
            </p:txBody>
          </p:sp>
          <p:cxnSp>
            <p:nvCxnSpPr>
              <p:cNvPr id="37" name="Straight Connector 36"/>
              <p:cNvCxnSpPr>
                <a:endCxn id="36" idx="1"/>
              </p:cNvCxnSpPr>
              <p:nvPr/>
            </p:nvCxnSpPr>
            <p:spPr>
              <a:xfrm flipV="1">
                <a:off x="6588224" y="388695"/>
                <a:ext cx="1008112" cy="879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10105231" y="724272"/>
              <a:ext cx="972200" cy="504057"/>
              <a:chOff x="6876256" y="764704"/>
              <a:chExt cx="972200" cy="504057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7524328" y="764704"/>
                <a:ext cx="324128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B</a:t>
                </a:r>
                <a:endParaRPr lang="en-AU" sz="2000" dirty="0"/>
              </a:p>
            </p:txBody>
          </p:sp>
          <p:cxnSp>
            <p:nvCxnSpPr>
              <p:cNvPr id="35" name="Straight Connector 34"/>
              <p:cNvCxnSpPr>
                <a:endCxn id="34" idx="1"/>
              </p:cNvCxnSpPr>
              <p:nvPr/>
            </p:nvCxnSpPr>
            <p:spPr>
              <a:xfrm flipV="1">
                <a:off x="6876256" y="964759"/>
                <a:ext cx="648072" cy="3040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0321255" y="1732384"/>
              <a:ext cx="896986" cy="400110"/>
              <a:chOff x="7092280" y="1772816"/>
              <a:chExt cx="896986" cy="40011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668344" y="1772816"/>
                <a:ext cx="320922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C</a:t>
                </a:r>
                <a:endParaRPr lang="en-AU" sz="2000" dirty="0"/>
              </a:p>
            </p:txBody>
          </p:sp>
          <p:cxnSp>
            <p:nvCxnSpPr>
              <p:cNvPr id="32" name="Straight Connector 31"/>
              <p:cNvCxnSpPr>
                <a:endCxn id="31" idx="1"/>
              </p:cNvCxnSpPr>
              <p:nvPr/>
            </p:nvCxnSpPr>
            <p:spPr>
              <a:xfrm>
                <a:off x="7092280" y="1916832"/>
                <a:ext cx="576064" cy="56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10537279" y="2452464"/>
              <a:ext cx="701800" cy="432049"/>
              <a:chOff x="7308304" y="2492896"/>
              <a:chExt cx="701800" cy="43204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7668344" y="2492896"/>
                <a:ext cx="341760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D</a:t>
                </a:r>
                <a:endParaRPr lang="en-AU" sz="2000" dirty="0"/>
              </a:p>
            </p:txBody>
          </p:sp>
          <p:cxnSp>
            <p:nvCxnSpPr>
              <p:cNvPr id="30" name="Straight Connector 29"/>
              <p:cNvCxnSpPr>
                <a:endCxn id="29" idx="1"/>
              </p:cNvCxnSpPr>
              <p:nvPr/>
            </p:nvCxnSpPr>
            <p:spPr>
              <a:xfrm flipV="1">
                <a:off x="7308304" y="2692951"/>
                <a:ext cx="360040" cy="2319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0465271" y="3100536"/>
              <a:ext cx="957772" cy="400110"/>
              <a:chOff x="7236296" y="3140968"/>
              <a:chExt cx="957772" cy="40011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884368" y="3140968"/>
                <a:ext cx="309700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E</a:t>
                </a:r>
                <a:endParaRPr lang="en-AU" sz="2000" dirty="0"/>
              </a:p>
            </p:txBody>
          </p:sp>
          <p:cxnSp>
            <p:nvCxnSpPr>
              <p:cNvPr id="28" name="Straight Connector 27"/>
              <p:cNvCxnSpPr>
                <a:endCxn id="27" idx="1"/>
              </p:cNvCxnSpPr>
              <p:nvPr/>
            </p:nvCxnSpPr>
            <p:spPr>
              <a:xfrm>
                <a:off x="7236296" y="3212976"/>
                <a:ext cx="648072" cy="1280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8102009" y="1444352"/>
              <a:ext cx="1283144" cy="648073"/>
              <a:chOff x="4873034" y="1484784"/>
              <a:chExt cx="1283144" cy="64807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873034" y="1484784"/>
                <a:ext cx="324292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/>
                  <a:t>F</a:t>
                </a:r>
              </a:p>
            </p:txBody>
          </p:sp>
          <p:cxnSp>
            <p:nvCxnSpPr>
              <p:cNvPr id="25" name="Straight Connector 24"/>
              <p:cNvCxnSpPr>
                <a:endCxn id="24" idx="3"/>
              </p:cNvCxnSpPr>
              <p:nvPr/>
            </p:nvCxnSpPr>
            <p:spPr>
              <a:xfrm flipH="1" flipV="1">
                <a:off x="5197326" y="1684839"/>
                <a:ext cx="958852" cy="879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24" idx="3"/>
              </p:cNvCxnSpPr>
              <p:nvPr/>
            </p:nvCxnSpPr>
            <p:spPr>
              <a:xfrm flipH="1" flipV="1">
                <a:off x="5197326" y="1684839"/>
                <a:ext cx="886844" cy="4480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8232038" y="2164432"/>
              <a:ext cx="1424479" cy="400110"/>
              <a:chOff x="8232038" y="2164432"/>
              <a:chExt cx="1424479" cy="40011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8232038" y="2164432"/>
                <a:ext cx="1369137" cy="400110"/>
                <a:chOff x="5003063" y="2204864"/>
                <a:chExt cx="1369137" cy="400110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5003063" y="2204864"/>
                  <a:ext cx="343119" cy="400110"/>
                </a:xfrm>
                <a:prstGeom prst="rect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000" dirty="0" smtClean="0"/>
                    <a:t>G</a:t>
                  </a:r>
                  <a:endParaRPr lang="en-AU" sz="2000" dirty="0"/>
                </a:p>
              </p:txBody>
            </p:sp>
            <p:cxnSp>
              <p:nvCxnSpPr>
                <p:cNvPr id="23" name="Straight Connector 22"/>
                <p:cNvCxnSpPr>
                  <a:endCxn id="22" idx="3"/>
                </p:cNvCxnSpPr>
                <p:nvPr/>
              </p:nvCxnSpPr>
              <p:spPr>
                <a:xfrm flipH="1" flipV="1">
                  <a:off x="5346182" y="2404919"/>
                  <a:ext cx="1026018" cy="1599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Straight Connector 20"/>
              <p:cNvCxnSpPr>
                <a:endCxn id="22" idx="3"/>
              </p:cNvCxnSpPr>
              <p:nvPr/>
            </p:nvCxnSpPr>
            <p:spPr>
              <a:xfrm flipH="1">
                <a:off x="8575157" y="2347382"/>
                <a:ext cx="1081360" cy="17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691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Musculoskeletal System:</a:t>
            </a:r>
            <a:br>
              <a:rPr lang="en-AU" dirty="0" smtClean="0"/>
            </a:br>
            <a:r>
              <a:rPr lang="en-AU" dirty="0" smtClean="0"/>
              <a:t>Muscles and Joints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562" y="3220131"/>
            <a:ext cx="5073366" cy="33822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8149" y="926468"/>
            <a:ext cx="95473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Describe the function of antagonistic muscles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Identify the major muscles of the human body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Identify types of joints in the human body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4313" y="3161512"/>
            <a:ext cx="70148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There are over 650 muscles in the human body that move bones.</a:t>
            </a:r>
          </a:p>
          <a:p>
            <a:pPr>
              <a:spcAft>
                <a:spcPts val="1200"/>
              </a:spcAft>
            </a:pPr>
            <a:endParaRPr lang="en-AU" sz="2800" dirty="0"/>
          </a:p>
          <a:p>
            <a:pPr>
              <a:spcAft>
                <a:spcPts val="1200"/>
              </a:spcAft>
            </a:pPr>
            <a:r>
              <a:rPr lang="en-AU" sz="2800" dirty="0" smtClean="0"/>
              <a:t>Think, Pair, Share:  List the names of as many muscles as you can.</a:t>
            </a:r>
          </a:p>
        </p:txBody>
      </p:sp>
      <p:pic>
        <p:nvPicPr>
          <p:cNvPr id="8" name="Picture 2" descr="http://makefun.cn/wp-content/uploads/2011/07/Img3138246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12" y="2627960"/>
            <a:ext cx="6288123" cy="328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89" y="944092"/>
            <a:ext cx="56353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Tendons and Ligaments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Tendons and ligaments are tough bands of tissue.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Tendons connect muscles to bones.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Ligaments hold bones together.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371865"/>
              </p:ext>
            </p:extLst>
          </p:nvPr>
        </p:nvGraphicFramePr>
        <p:xfrm>
          <a:off x="6123202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tendons and ligaments </a:t>
                      </a:r>
                      <a:r>
                        <a:rPr lang="en-AU" b="1" baseline="0" dirty="0" smtClean="0"/>
                        <a:t>similar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12838"/>
              </p:ext>
            </p:extLst>
          </p:nvPr>
        </p:nvGraphicFramePr>
        <p:xfrm>
          <a:off x="6123202" y="137745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tendons and ligaments </a:t>
                      </a:r>
                      <a:r>
                        <a:rPr lang="en-AU" b="1" baseline="0" dirty="0" smtClean="0"/>
                        <a:t>different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65605"/>
              </p:ext>
            </p:extLst>
          </p:nvPr>
        </p:nvGraphicFramePr>
        <p:xfrm>
          <a:off x="9182804" y="148208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The Achilles </a:t>
                      </a:r>
                      <a:r>
                        <a:rPr lang="en-AU" b="1" baseline="0" dirty="0" smtClean="0"/>
                        <a:t>tendon</a:t>
                      </a:r>
                      <a:r>
                        <a:rPr lang="en-AU" baseline="0" dirty="0" smtClean="0"/>
                        <a:t> runs down the back of the heel.  What is its function?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873"/>
          <a:stretch/>
        </p:blipFill>
        <p:spPr>
          <a:xfrm>
            <a:off x="1114614" y="3832858"/>
            <a:ext cx="3810000" cy="2899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243"/>
          <a:stretch/>
        </p:blipFill>
        <p:spPr>
          <a:xfrm>
            <a:off x="8192659" y="2978864"/>
            <a:ext cx="3419836" cy="36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742" y="943412"/>
            <a:ext cx="76759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Muscles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Muscles are able to </a:t>
            </a:r>
            <a:r>
              <a:rPr lang="en-AU" sz="2800" b="1" dirty="0" smtClean="0"/>
              <a:t>contract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They </a:t>
            </a:r>
            <a:r>
              <a:rPr lang="en-AU" sz="2800" b="1" dirty="0" smtClean="0"/>
              <a:t>pull</a:t>
            </a:r>
            <a:r>
              <a:rPr lang="en-AU" sz="2800" dirty="0" smtClean="0"/>
              <a:t> on the bone they are attached to, via a tendon, causing the bone to move.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Muscles can only pull, they cannot push.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Another muscle is needed to move the bone back to its original position.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525413"/>
              </p:ext>
            </p:extLst>
          </p:nvPr>
        </p:nvGraphicFramePr>
        <p:xfrm>
          <a:off x="9255356" y="148208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Do muscles push or pull?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29871"/>
              </p:ext>
            </p:extLst>
          </p:nvPr>
        </p:nvGraphicFramePr>
        <p:xfrm>
          <a:off x="9280231" y="105891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muscles contact, what happens to the bone they are attached to?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82189"/>
              </p:ext>
            </p:extLst>
          </p:nvPr>
        </p:nvGraphicFramePr>
        <p:xfrm>
          <a:off x="9301873" y="251470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a bone moved back to its original position?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926"/>
              </p:ext>
            </p:extLst>
          </p:nvPr>
        </p:nvGraphicFramePr>
        <p:xfrm>
          <a:off x="2063326" y="4262384"/>
          <a:ext cx="2692638" cy="14020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26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Did You Know?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It takes more muscles</a:t>
                      </a:r>
                      <a:r>
                        <a:rPr lang="en-AU" sz="2000" baseline="0" dirty="0" smtClean="0"/>
                        <a:t> to frown than it does to smile!</a:t>
                      </a:r>
                      <a:endParaRPr lang="en-AU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" name="Picture 8" descr="monkey_smil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4229" y="2227271"/>
            <a:ext cx="2787061" cy="3856894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11" y="4195283"/>
            <a:ext cx="40195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958" b="7033"/>
          <a:stretch/>
        </p:blipFill>
        <p:spPr>
          <a:xfrm>
            <a:off x="6718614" y="2270741"/>
            <a:ext cx="3425069" cy="33353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4101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Antagonistic Muscles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Muscles are arranged in </a:t>
            </a:r>
            <a:r>
              <a:rPr lang="en-AU" sz="2800" b="1" dirty="0" smtClean="0"/>
              <a:t>antagonistic</a:t>
            </a:r>
            <a:r>
              <a:rPr lang="en-AU" sz="2800" dirty="0" smtClean="0"/>
              <a:t> pairs that work in opposition to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biceps and triceps are an antagonistic pair.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biceps contracts, raising the arm.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triceps contracts, lowering the arm.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717921"/>
              </p:ext>
            </p:extLst>
          </p:nvPr>
        </p:nvGraphicFramePr>
        <p:xfrm>
          <a:off x="9282225" y="15167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is an antagonistic pair of muscles?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557251"/>
              </p:ext>
            </p:extLst>
          </p:nvPr>
        </p:nvGraphicFramePr>
        <p:xfrm>
          <a:off x="9285641" y="1361907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how the biceps and triceps work as an antagonistic muscle pair.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597" b="25358"/>
          <a:stretch/>
        </p:blipFill>
        <p:spPr>
          <a:xfrm>
            <a:off x="3160418" y="3707286"/>
            <a:ext cx="3053975" cy="267789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955878"/>
              </p:ext>
            </p:extLst>
          </p:nvPr>
        </p:nvGraphicFramePr>
        <p:xfrm>
          <a:off x="9888238" y="5759053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Antagonistic:</a:t>
                      </a: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  acting in opposition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95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28436</TotalTime>
  <Words>1613</Words>
  <Application>Microsoft Office PowerPoint</Application>
  <PresentationFormat>Widescreen</PresentationFormat>
  <Paragraphs>265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Musculoskeletal System: Muscles and Joints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349</cp:revision>
  <dcterms:created xsi:type="dcterms:W3CDTF">2017-01-28T08:32:28Z</dcterms:created>
  <dcterms:modified xsi:type="dcterms:W3CDTF">2019-08-21T04:13:38Z</dcterms:modified>
</cp:coreProperties>
</file>